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88" r:id="rId4"/>
    <p:sldId id="289" r:id="rId5"/>
    <p:sldId id="290" r:id="rId6"/>
    <p:sldId id="291" r:id="rId7"/>
    <p:sldId id="300" r:id="rId8"/>
    <p:sldId id="260" r:id="rId9"/>
    <p:sldId id="283" r:id="rId10"/>
    <p:sldId id="293" r:id="rId11"/>
    <p:sldId id="261" r:id="rId12"/>
    <p:sldId id="262" r:id="rId13"/>
    <p:sldId id="263" r:id="rId14"/>
    <p:sldId id="279" r:id="rId15"/>
    <p:sldId id="284" r:id="rId16"/>
    <p:sldId id="285" r:id="rId17"/>
    <p:sldId id="280" r:id="rId18"/>
    <p:sldId id="286" r:id="rId19"/>
    <p:sldId id="282" r:id="rId20"/>
    <p:sldId id="281" r:id="rId21"/>
    <p:sldId id="294" r:id="rId22"/>
    <p:sldId id="258" r:id="rId23"/>
    <p:sldId id="264" r:id="rId24"/>
    <p:sldId id="265" r:id="rId25"/>
    <p:sldId id="292" r:id="rId26"/>
    <p:sldId id="266" r:id="rId27"/>
    <p:sldId id="267" r:id="rId28"/>
    <p:sldId id="295" r:id="rId29"/>
    <p:sldId id="271" r:id="rId30"/>
    <p:sldId id="273" r:id="rId31"/>
    <p:sldId id="274" r:id="rId32"/>
    <p:sldId id="275" r:id="rId33"/>
    <p:sldId id="276" r:id="rId34"/>
    <p:sldId id="287" r:id="rId35"/>
    <p:sldId id="302" r:id="rId36"/>
    <p:sldId id="296" r:id="rId37"/>
    <p:sldId id="297" r:id="rId38"/>
    <p:sldId id="298" r:id="rId39"/>
    <p:sldId id="277" r:id="rId40"/>
    <p:sldId id="278" r:id="rId41"/>
    <p:sldId id="29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718"/>
  </p:normalViewPr>
  <p:slideViewPr>
    <p:cSldViewPr>
      <p:cViewPr varScale="1">
        <p:scale>
          <a:sx n="97" d="100"/>
          <a:sy n="97" d="100"/>
        </p:scale>
        <p:origin x="735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1D31D-0DAF-044E-9AA5-5041557CE7E6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D4436-5E61-514C-BB8C-E64C3D188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6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8CA60-AF18-C742-99D8-A54D5090204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9A6EC-6AD2-6F4C-88A0-118A18CC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6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533400"/>
            <a:ext cx="8077200" cy="5181600"/>
          </a:xfrm>
        </p:spPr>
        <p:txBody>
          <a:bodyPr/>
          <a:lstStyle>
            <a:lvl1pPr marL="0" indent="0" algn="ctr">
              <a:buFontTx/>
              <a:buNone/>
              <a:defRPr sz="3400"/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2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229600" cy="4419600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6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57200" y="6096000"/>
            <a:ext cx="8229600" cy="1588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oulder FL master.ep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72200"/>
            <a:ext cx="2133600" cy="4310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 slide 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69180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Sub Question 1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</a:t>
            </a:r>
            <a:r>
              <a:rPr lang="en-US" dirty="0" smtClean="0">
                <a:latin typeface="+mn-lt"/>
              </a:rPr>
              <a:t>machine learning of network data can distributed analysis and collection </a:t>
            </a:r>
            <a:r>
              <a:rPr lang="en-US" dirty="0">
                <a:latin typeface="+mn-lt"/>
              </a:rPr>
              <a:t>of </a:t>
            </a:r>
            <a:r>
              <a:rPr lang="en-US" dirty="0" smtClean="0">
                <a:latin typeface="+mn-lt"/>
              </a:rPr>
              <a:t>network behavior </a:t>
            </a:r>
            <a:r>
              <a:rPr lang="en-US" dirty="0">
                <a:latin typeface="+mn-lt"/>
              </a:rPr>
              <a:t>be used to generate </a:t>
            </a:r>
            <a:r>
              <a:rPr lang="en-US" dirty="0" smtClean="0">
                <a:latin typeface="+mn-lt"/>
              </a:rPr>
              <a:t>intrusion detection </a:t>
            </a:r>
            <a:r>
              <a:rPr lang="en-US" dirty="0">
                <a:latin typeface="+mn-lt"/>
              </a:rPr>
              <a:t>signatures and </a:t>
            </a:r>
            <a:r>
              <a:rPr lang="en-US" dirty="0" smtClean="0">
                <a:latin typeface="+mn-lt"/>
              </a:rPr>
              <a:t>firewall rules? </a:t>
            </a:r>
            <a:endParaRPr lang="en-US" dirty="0">
              <a:latin typeface="+mn-lt"/>
            </a:endParaRPr>
          </a:p>
          <a:p>
            <a:r>
              <a:rPr lang="en-US" dirty="0" smtClean="0"/>
              <a:t>Why not just use a firewall? </a:t>
            </a:r>
            <a:endParaRPr lang="en-US" b="1" dirty="0" smtClean="0"/>
          </a:p>
          <a:p>
            <a:r>
              <a:rPr lang="en-US" b="1" dirty="0" smtClean="0">
                <a:latin typeface="+mn-lt"/>
              </a:rPr>
              <a:t>Home users do not understand NAT/PAT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346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Sub Question 2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Can </a:t>
            </a:r>
            <a:r>
              <a:rPr lang="en-US" dirty="0" smtClean="0">
                <a:latin typeface="+mn-lt"/>
              </a:rPr>
              <a:t>a low cost sensor network be designed to empower </a:t>
            </a:r>
            <a:r>
              <a:rPr lang="en-US" dirty="0">
                <a:latin typeface="+mn-lt"/>
              </a:rPr>
              <a:t>citizen scientists </a:t>
            </a:r>
            <a:r>
              <a:rPr lang="en-US" dirty="0" smtClean="0">
                <a:latin typeface="+mn-lt"/>
              </a:rPr>
              <a:t>collect data that will be used secure </a:t>
            </a:r>
            <a:r>
              <a:rPr lang="en-US" dirty="0">
                <a:latin typeface="+mn-lt"/>
              </a:rPr>
              <a:t>the </a:t>
            </a:r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>? 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 err="1" smtClean="0">
                <a:latin typeface="+mn-lt"/>
              </a:rPr>
              <a:t>NetFlow</a:t>
            </a:r>
            <a:r>
              <a:rPr lang="en-US" b="1" dirty="0" smtClean="0">
                <a:latin typeface="+mn-lt"/>
              </a:rPr>
              <a:t> , DNS, IP Reputation </a:t>
            </a:r>
          </a:p>
          <a:p>
            <a:r>
              <a:rPr lang="en-US" dirty="0" smtClean="0"/>
              <a:t>Must be </a:t>
            </a:r>
            <a:r>
              <a:rPr lang="en-US" smtClean="0"/>
              <a:t>affordable (&lt;$200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Sub Question 3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Can effective visualization and machine learning be used to develop tools that will represent a large amount of network data to allow citizen scientists to quickly analyze and respond to the collected data?</a:t>
            </a:r>
            <a:r>
              <a:rPr lang="en-US" dirty="0">
                <a:latin typeface="+mn-lt"/>
              </a:rPr>
              <a:t> </a:t>
            </a:r>
            <a:endParaRPr lang="en-US" dirty="0" smtClean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r>
              <a:rPr lang="en-US" b="1" dirty="0" smtClean="0">
                <a:latin typeface="+mn-lt"/>
              </a:rPr>
              <a:t>Visualizations that will encourage the user to explore the data</a:t>
            </a:r>
          </a:p>
          <a:p>
            <a:r>
              <a:rPr lang="en-US" b="1" dirty="0" smtClean="0">
                <a:latin typeface="+mn-lt"/>
              </a:rPr>
              <a:t>Do not rely on static signatures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400" b="1" dirty="0" smtClean="0"/>
              <a:t>Problem Space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5/11/2017 </a:t>
            </a:r>
            <a:r>
              <a:rPr lang="mr-IN" dirty="0" smtClean="0">
                <a:latin typeface="+mn-lt"/>
              </a:rPr>
              <a:t>–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Persirai</a:t>
            </a:r>
            <a:r>
              <a:rPr lang="en-US" dirty="0" smtClean="0">
                <a:latin typeface="+mn-lt"/>
              </a:rPr>
              <a:t> malware infected 100,000 IP cameras made by overseas manufacturers. Actively being used in DDoS campaign. 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Based on a variant of the </a:t>
            </a:r>
            <a:r>
              <a:rPr lang="en-US" dirty="0" err="1" smtClean="0">
                <a:latin typeface="+mn-lt"/>
              </a:rPr>
              <a:t>Mirai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BotNet</a:t>
            </a:r>
            <a:r>
              <a:rPr lang="en-US" dirty="0" smtClean="0">
                <a:latin typeface="+mn-lt"/>
              </a:rPr>
              <a:t> which caused interruptions to Akamai and many other sites by attacking DNS providers.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7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 smtClean="0"/>
              <a:t>Mirai</a:t>
            </a:r>
            <a:r>
              <a:rPr lang="en-US" sz="4000" b="1" dirty="0" smtClean="0"/>
              <a:t> as an Example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Mirai</a:t>
            </a:r>
            <a:r>
              <a:rPr lang="en-US" dirty="0" smtClean="0"/>
              <a:t> a good example ?</a:t>
            </a:r>
          </a:p>
          <a:p>
            <a:pPr lvl="1"/>
            <a:r>
              <a:rPr lang="en-US" dirty="0" smtClean="0"/>
              <a:t>Even though we use the term Malware, this was not what we’d classify as malicious traffic </a:t>
            </a:r>
          </a:p>
          <a:p>
            <a:pPr lvl="1"/>
            <a:r>
              <a:rPr lang="en-US" dirty="0" smtClean="0"/>
              <a:t>There was no malicious payload</a:t>
            </a:r>
          </a:p>
          <a:p>
            <a:pPr lvl="1"/>
            <a:r>
              <a:rPr lang="en-US" dirty="0" smtClean="0"/>
              <a:t>The attack used a list of 50 default usernames and passwords.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 smtClean="0"/>
              <a:t>Mirai</a:t>
            </a:r>
            <a:r>
              <a:rPr lang="en-US" sz="4000" b="1" dirty="0" smtClean="0"/>
              <a:t> Names and Passwords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66421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2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400" b="1" dirty="0" smtClean="0"/>
              <a:t>Problem Space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2/2/2016 Fischer Price patched vulnerability in API of toys that exposed data (audio and video) to attackers.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922058"/>
            <a:ext cx="3479800" cy="204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6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Space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59155"/>
            <a:ext cx="8229600" cy="42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9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Progress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Sensor </a:t>
            </a:r>
          </a:p>
          <a:p>
            <a:pPr lvl="1"/>
            <a:r>
              <a:rPr lang="en-US" dirty="0" smtClean="0"/>
              <a:t>The sensor platform is built</a:t>
            </a:r>
          </a:p>
          <a:p>
            <a:pPr lvl="1"/>
            <a:r>
              <a:rPr lang="en-US" dirty="0" smtClean="0"/>
              <a:t>Collecting data in 3 installations(have 15 ready to deploy)</a:t>
            </a:r>
          </a:p>
          <a:p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Cloud server is accepting data</a:t>
            </a:r>
          </a:p>
          <a:p>
            <a:pPr lvl="1"/>
            <a:r>
              <a:rPr lang="en-US" dirty="0" smtClean="0"/>
              <a:t>Processing and determining type </a:t>
            </a:r>
          </a:p>
          <a:p>
            <a:r>
              <a:rPr lang="en-US" dirty="0" smtClean="0"/>
              <a:t>Honeypot</a:t>
            </a:r>
            <a:endParaRPr lang="en-US" dirty="0"/>
          </a:p>
          <a:p>
            <a:pPr lvl="1"/>
            <a:r>
              <a:rPr lang="en-US" dirty="0" smtClean="0"/>
              <a:t>Collecting flow traffic in a public </a:t>
            </a:r>
            <a:r>
              <a:rPr lang="en-US" dirty="0" err="1" smtClean="0"/>
              <a:t>IoT</a:t>
            </a:r>
            <a:r>
              <a:rPr lang="en-US" dirty="0" smtClean="0"/>
              <a:t> Honeypot</a:t>
            </a:r>
          </a:p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Promising with 93% success rate</a:t>
            </a:r>
          </a:p>
        </p:txBody>
      </p:sp>
    </p:spTree>
    <p:extLst>
      <p:ext uri="{BB962C8B-B14F-4D97-AF65-F5344CB8AC3E}">
        <p14:creationId xmlns:p14="http://schemas.microsoft.com/office/powerpoint/2010/main" val="7307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Automated Detection and Analysis of </a:t>
            </a:r>
            <a:r>
              <a:rPr lang="en-US" b="1" dirty="0" err="1"/>
              <a:t>IoT</a:t>
            </a:r>
            <a:r>
              <a:rPr lang="en-US" b="1" dirty="0"/>
              <a:t> Network Traffic Through Distributed Open Source Sensors and Citizen Scientists</a:t>
            </a:r>
          </a:p>
          <a:p>
            <a:r>
              <a:rPr lang="en-US" dirty="0" smtClean="0"/>
              <a:t>	</a:t>
            </a:r>
            <a:endParaRPr lang="en-US" sz="2800" dirty="0"/>
          </a:p>
          <a:p>
            <a:r>
              <a:rPr lang="en-US" sz="2800" dirty="0" smtClean="0">
                <a:latin typeface="Arial"/>
                <a:cs typeface="Arial"/>
              </a:rPr>
              <a:t>Joe McManus</a:t>
            </a:r>
          </a:p>
          <a:p>
            <a:r>
              <a:rPr lang="en-US" sz="2800" dirty="0" smtClean="0">
                <a:latin typeface="Arial"/>
                <a:cs typeface="Arial"/>
              </a:rPr>
              <a:t>Interdisciplinary Telecommunications Program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 smtClean="0">
                <a:latin typeface="Arial"/>
                <a:cs typeface="Arial"/>
              </a:rPr>
              <a:t>University of Colorado</a:t>
            </a: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383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Sensor Network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496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8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491451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Sensor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5" y="1066800"/>
            <a:ext cx="7268029" cy="5451022"/>
          </a:xfrm>
        </p:spPr>
      </p:pic>
    </p:spTree>
    <p:extLst>
      <p:ext uri="{BB962C8B-B14F-4D97-AF65-F5344CB8AC3E}">
        <p14:creationId xmlns:p14="http://schemas.microsoft.com/office/powerpoint/2010/main" val="28083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Sensor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sensor is built on the Raspberry Pi 3 with a 7” touchscreen display. </a:t>
            </a:r>
          </a:p>
          <a:p>
            <a:r>
              <a:rPr lang="en-US" dirty="0" smtClean="0"/>
              <a:t>Data is collected using:</a:t>
            </a:r>
          </a:p>
          <a:p>
            <a:pPr lvl="1"/>
            <a:r>
              <a:rPr lang="en-US" dirty="0" err="1" smtClean="0"/>
              <a:t>NetFlow</a:t>
            </a:r>
            <a:r>
              <a:rPr lang="en-US" dirty="0" smtClean="0"/>
              <a:t> (</a:t>
            </a:r>
            <a:r>
              <a:rPr lang="en-US" dirty="0" err="1" smtClean="0"/>
              <a:t>SiLK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DNS (Python)</a:t>
            </a:r>
          </a:p>
          <a:p>
            <a:pPr lvl="1"/>
            <a:r>
              <a:rPr lang="en-US" dirty="0" smtClean="0"/>
              <a:t>IP Reputation (Python) </a:t>
            </a:r>
          </a:p>
          <a:p>
            <a:pPr lvl="1"/>
            <a:r>
              <a:rPr lang="en-US" dirty="0" smtClean="0"/>
              <a:t>MQTT for data transmission</a:t>
            </a:r>
          </a:p>
        </p:txBody>
      </p:sp>
    </p:spTree>
    <p:extLst>
      <p:ext uri="{BB962C8B-B14F-4D97-AF65-F5344CB8AC3E}">
        <p14:creationId xmlns:p14="http://schemas.microsoft.com/office/powerpoint/2010/main" val="1588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Visualization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Traffic flow</a:t>
            </a:r>
          </a:p>
          <a:p>
            <a:r>
              <a:rPr lang="en-US" dirty="0" smtClean="0"/>
              <a:t>DNS Information</a:t>
            </a:r>
          </a:p>
          <a:p>
            <a:r>
              <a:rPr lang="en-US" dirty="0" smtClean="0"/>
              <a:t>Security Alerts </a:t>
            </a:r>
          </a:p>
          <a:p>
            <a:r>
              <a:rPr lang="en-US" dirty="0" smtClean="0"/>
              <a:t>Protections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As data is analyzed IP or hostname is determined to be bad and MQTT alerts the sensors to block or quarantine traffic. </a:t>
            </a:r>
          </a:p>
          <a:p>
            <a:r>
              <a:rPr lang="en-US" dirty="0" smtClean="0"/>
              <a:t>Using a software defined network(SDN) certain traffic that is not known bad yet can be rate limited and ACLs are put in place to protect.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49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DNS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8584" y="1524000"/>
            <a:ext cx="670683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Traffic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22130" y="1524000"/>
            <a:ext cx="769973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UI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Allow users to mark traffic as bad/good. </a:t>
            </a:r>
          </a:p>
          <a:p>
            <a:r>
              <a:rPr lang="en-US" dirty="0" smtClean="0"/>
              <a:t>With enough data push out rules to all. </a:t>
            </a:r>
          </a:p>
          <a:p>
            <a:r>
              <a:rPr lang="en-US" dirty="0" smtClean="0"/>
              <a:t>For that use black hole or rate limit using SDN. </a:t>
            </a:r>
          </a:p>
          <a:p>
            <a:endParaRPr lang="en-US" dirty="0"/>
          </a:p>
          <a:p>
            <a:r>
              <a:rPr lang="en-US" dirty="0" smtClean="0"/>
              <a:t>Allow users to subscribe to “paranoid”.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1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/>
          <a:lstStyle/>
          <a:p>
            <a:pPr lvl="0">
              <a:buClr>
                <a:srgbClr val="90C226"/>
              </a:buClr>
            </a:pPr>
            <a:r>
              <a:rPr lang="en-US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Cloud Environment</a:t>
            </a:r>
            <a:endParaRPr lang="en-US" sz="4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lang="en-US" dirty="0"/>
              <a:t>Linux </a:t>
            </a:r>
            <a:r>
              <a:rPr lang="en-US" dirty="0" smtClean="0"/>
              <a:t>Servers</a:t>
            </a:r>
            <a:endParaRPr lang="en-US" dirty="0"/>
          </a:p>
          <a:p>
            <a:pPr lvl="1"/>
            <a:r>
              <a:rPr lang="en-US" dirty="0"/>
              <a:t>Restful API</a:t>
            </a:r>
          </a:p>
          <a:p>
            <a:pPr lvl="1"/>
            <a:r>
              <a:rPr lang="en-US" dirty="0"/>
              <a:t>Flask</a:t>
            </a:r>
          </a:p>
          <a:p>
            <a:pPr lvl="1"/>
            <a:r>
              <a:rPr lang="en-US" dirty="0" smtClean="0"/>
              <a:t>Chart Graphing</a:t>
            </a:r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smtClean="0"/>
              <a:t>MQTT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4102910"/>
            <a:ext cx="1789889" cy="1789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5" y="4800600"/>
            <a:ext cx="4559300" cy="177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871" y="609600"/>
            <a:ext cx="2108200" cy="179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67" y="1344023"/>
            <a:ext cx="2730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4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Currently:</a:t>
            </a:r>
          </a:p>
          <a:p>
            <a:pPr lvl="1"/>
            <a:r>
              <a:rPr lang="en-US" dirty="0" smtClean="0"/>
              <a:t>Prof CU Boulder</a:t>
            </a:r>
          </a:p>
          <a:p>
            <a:pPr lvl="1"/>
            <a:r>
              <a:rPr lang="en-US" dirty="0" err="1" smtClean="0"/>
              <a:t>Sr</a:t>
            </a:r>
            <a:r>
              <a:rPr lang="en-US" dirty="0" smtClean="0"/>
              <a:t> Cyber Researcher CMU/SEI</a:t>
            </a:r>
          </a:p>
          <a:p>
            <a:pPr lvl="1"/>
            <a:r>
              <a:rPr lang="en-US" dirty="0" smtClean="0"/>
              <a:t>CISO </a:t>
            </a:r>
            <a:r>
              <a:rPr lang="en-US" dirty="0" err="1" smtClean="0"/>
              <a:t>Automox</a:t>
            </a:r>
            <a:endParaRPr lang="en-US" dirty="0" smtClean="0"/>
          </a:p>
          <a:p>
            <a:r>
              <a:rPr lang="en-US" dirty="0" smtClean="0"/>
              <a:t>Past</a:t>
            </a:r>
          </a:p>
          <a:p>
            <a:pPr lvl="1"/>
            <a:r>
              <a:rPr lang="en-US" dirty="0" smtClean="0"/>
              <a:t>Director of Security </a:t>
            </a:r>
            <a:r>
              <a:rPr lang="en-US" dirty="0" err="1" smtClean="0"/>
              <a:t>SolidFire</a:t>
            </a:r>
            <a:endParaRPr lang="en-US" dirty="0" smtClean="0"/>
          </a:p>
          <a:p>
            <a:pPr lvl="1"/>
            <a:r>
              <a:rPr lang="en-US" dirty="0" err="1" smtClean="0"/>
              <a:t>Sr</a:t>
            </a:r>
            <a:r>
              <a:rPr lang="en-US" dirty="0" smtClean="0"/>
              <a:t> Research Manager Webroot</a:t>
            </a:r>
          </a:p>
        </p:txBody>
      </p:sp>
    </p:spTree>
    <p:extLst>
      <p:ext uri="{BB962C8B-B14F-4D97-AF65-F5344CB8AC3E}">
        <p14:creationId xmlns:p14="http://schemas.microsoft.com/office/powerpoint/2010/main" val="904034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Machine Learning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will be performed using </a:t>
            </a:r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dirty="0" smtClean="0"/>
              <a:t>Use a supervised neural network</a:t>
            </a:r>
          </a:p>
          <a:p>
            <a:r>
              <a:rPr lang="en-US" dirty="0" smtClean="0"/>
              <a:t>Multi Layer Perceptron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3124200"/>
            <a:ext cx="3429000" cy="349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4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Test Data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Data was used as follows:</a:t>
            </a:r>
          </a:p>
          <a:p>
            <a:pPr lvl="1"/>
            <a:r>
              <a:rPr lang="en-US" dirty="0" smtClean="0"/>
              <a:t>80,000 known malicious traffic flows</a:t>
            </a:r>
          </a:p>
          <a:p>
            <a:pPr lvl="1"/>
            <a:r>
              <a:rPr lang="en-US" dirty="0" smtClean="0"/>
              <a:t>10,000 known good traffic flows. </a:t>
            </a:r>
          </a:p>
          <a:p>
            <a:pPr lvl="1"/>
            <a:r>
              <a:rPr lang="en-US" dirty="0" smtClean="0"/>
              <a:t>10,000 mixed traffic (5000 bad flows)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Training Data</a:t>
            </a:r>
            <a:endParaRPr lang="en-US" sz="40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523452"/>
              </p:ext>
            </p:extLst>
          </p:nvPr>
        </p:nvGraphicFramePr>
        <p:xfrm>
          <a:off x="457201" y="1417638"/>
          <a:ext cx="8229599" cy="47088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2613"/>
                <a:gridCol w="2743493"/>
                <a:gridCol w="2743493"/>
              </a:tblGrid>
              <a:tr h="2943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Malicious Traffic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Good Traffic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Traffic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414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Reconnaissance: 30,000 Ports scanned using NMAP- TCP, UDP and SYN scans.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Brute Force Password Attack:40,000 login attempts using SSH and Hydra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SQLi</a:t>
                      </a:r>
                      <a:r>
                        <a:rPr lang="en-US" sz="1600" dirty="0">
                          <a:effectLst/>
                        </a:rPr>
                        <a:t> and XSS: W3AF Framework used to test </a:t>
                      </a:r>
                      <a:r>
                        <a:rPr lang="en-US" sz="1600" dirty="0" err="1">
                          <a:effectLst/>
                        </a:rPr>
                        <a:t>IoT</a:t>
                      </a:r>
                      <a:r>
                        <a:rPr lang="en-US" sz="1600" dirty="0">
                          <a:effectLst/>
                        </a:rPr>
                        <a:t> application for two of the top ten OWASP vulnerabilities. 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IoT</a:t>
                      </a:r>
                      <a:r>
                        <a:rPr lang="en-US" sz="1600" dirty="0">
                          <a:effectLst/>
                        </a:rPr>
                        <a:t> Device transmitting data in real time. (Web Camera)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IoT</a:t>
                      </a:r>
                      <a:r>
                        <a:rPr lang="en-US" sz="1600" dirty="0">
                          <a:effectLst/>
                        </a:rPr>
                        <a:t> Device configuration updates. (Thermostat)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IoT</a:t>
                      </a:r>
                      <a:r>
                        <a:rPr lang="en-US" sz="1600" dirty="0">
                          <a:effectLst/>
                        </a:rPr>
                        <a:t> Device streaming media (Roku Media Player)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NMAP Xmas Scans, non randomized scans.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IoT</a:t>
                      </a:r>
                      <a:r>
                        <a:rPr lang="en-US" sz="1600" dirty="0">
                          <a:effectLst/>
                        </a:rPr>
                        <a:t> Traffic (Smoke Detector)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IoT</a:t>
                      </a:r>
                      <a:r>
                        <a:rPr lang="en-US" sz="1600" dirty="0">
                          <a:effectLst/>
                        </a:rPr>
                        <a:t> Traffic (Alarm System)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Nikto</a:t>
                      </a:r>
                      <a:r>
                        <a:rPr lang="en-US" sz="1600" dirty="0">
                          <a:effectLst/>
                        </a:rPr>
                        <a:t> Web Server Scan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Customized </a:t>
                      </a:r>
                      <a:r>
                        <a:rPr lang="en-US" sz="1600" dirty="0" err="1">
                          <a:effectLst/>
                        </a:rPr>
                        <a:t>Mirai</a:t>
                      </a:r>
                      <a:r>
                        <a:rPr lang="en-US" sz="1600" dirty="0">
                          <a:effectLst/>
                        </a:rPr>
                        <a:t> Botnet Code 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82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Results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the initial training data set loaded the system was able to correctly identify previously unseen attacks with 93% accuracy.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Honeypot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Honeypot of </a:t>
            </a:r>
            <a:r>
              <a:rPr lang="en-US" dirty="0" err="1" smtClean="0"/>
              <a:t>IoT</a:t>
            </a:r>
            <a:r>
              <a:rPr lang="en-US" dirty="0" smtClean="0"/>
              <a:t> devices on the public internet</a:t>
            </a:r>
          </a:p>
          <a:p>
            <a:r>
              <a:rPr lang="en-US" dirty="0" smtClean="0"/>
              <a:t>There is </a:t>
            </a:r>
            <a:r>
              <a:rPr lang="en-US" b="1" u="sng" dirty="0" smtClean="0"/>
              <a:t>no</a:t>
            </a:r>
            <a:r>
              <a:rPr lang="en-US" dirty="0" smtClean="0"/>
              <a:t> inbound traffic that is non-malicious</a:t>
            </a:r>
          </a:p>
          <a:p>
            <a:r>
              <a:rPr lang="en-US" dirty="0" smtClean="0"/>
              <a:t>All of this data is fed to the machine learning environment as known bad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Honeypot</a:t>
            </a:r>
            <a:endParaRPr lang="en-US" sz="4000" b="1" dirty="0"/>
          </a:p>
        </p:txBody>
      </p:sp>
      <p:pic>
        <p:nvPicPr>
          <p:cNvPr id="4" name="redbo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018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2758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" y="0"/>
            <a:ext cx="9136743" cy="6852558"/>
          </a:xfrm>
        </p:spPr>
      </p:pic>
    </p:spTree>
    <p:extLst>
      <p:ext uri="{BB962C8B-B14F-4D97-AF65-F5344CB8AC3E}">
        <p14:creationId xmlns:p14="http://schemas.microsoft.com/office/powerpoint/2010/main" val="2037222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87420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" y="7257"/>
            <a:ext cx="9134323" cy="6850743"/>
          </a:xfrm>
        </p:spPr>
      </p:pic>
    </p:spTree>
    <p:extLst>
      <p:ext uri="{BB962C8B-B14F-4D97-AF65-F5344CB8AC3E}">
        <p14:creationId xmlns:p14="http://schemas.microsoft.com/office/powerpoint/2010/main" val="119977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Further Work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cloud to EC2</a:t>
            </a:r>
          </a:p>
          <a:p>
            <a:r>
              <a:rPr lang="en-US" dirty="0" smtClean="0"/>
              <a:t>Create auto-update feature of sensors</a:t>
            </a:r>
          </a:p>
          <a:p>
            <a:r>
              <a:rPr lang="en-US" dirty="0" smtClean="0"/>
              <a:t>Distribute sensors to test group</a:t>
            </a:r>
          </a:p>
          <a:p>
            <a:r>
              <a:rPr lang="en-US" dirty="0" smtClean="0"/>
              <a:t>Increase DNS analysis </a:t>
            </a:r>
          </a:p>
          <a:p>
            <a:r>
              <a:rPr lang="en-US" dirty="0" smtClean="0"/>
              <a:t>Improve UI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884573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Thank You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joe.mcmanus@colorado.edu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92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005265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" y="0"/>
            <a:ext cx="9122229" cy="6841672"/>
          </a:xfrm>
        </p:spPr>
      </p:pic>
    </p:spTree>
    <p:extLst>
      <p:ext uri="{BB962C8B-B14F-4D97-AF65-F5344CB8AC3E}">
        <p14:creationId xmlns:p14="http://schemas.microsoft.com/office/powerpoint/2010/main" val="156883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57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0429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come to be?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security company hired me to create their </a:t>
            </a:r>
            <a:r>
              <a:rPr lang="en-US" dirty="0" err="1" smtClean="0"/>
              <a:t>IoT</a:t>
            </a:r>
            <a:r>
              <a:rPr lang="en-US" dirty="0" smtClean="0"/>
              <a:t> security product, an agent based security product.</a:t>
            </a:r>
          </a:p>
          <a:p>
            <a:r>
              <a:rPr lang="en-US" dirty="0" smtClean="0"/>
              <a:t>Does not scale. </a:t>
            </a:r>
          </a:p>
          <a:p>
            <a:pPr lvl="1"/>
            <a:r>
              <a:rPr lang="en-US" dirty="0" smtClean="0"/>
              <a:t>ESP8266</a:t>
            </a:r>
          </a:p>
          <a:p>
            <a:pPr lvl="1"/>
            <a:r>
              <a:rPr lang="en-US" dirty="0" smtClean="0"/>
              <a:t>ARM</a:t>
            </a:r>
          </a:p>
          <a:p>
            <a:pPr lvl="1"/>
            <a:r>
              <a:rPr lang="en-US" dirty="0" smtClean="0"/>
              <a:t>Atmel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 Question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+mn-lt"/>
              </a:rPr>
              <a:t>Can we secure the Internet of Things through network based detection leveraging </a:t>
            </a:r>
            <a:r>
              <a:rPr lang="en-US" sz="2400" b="1" dirty="0" smtClean="0">
                <a:latin typeface="+mn-lt"/>
              </a:rPr>
              <a:t>low cost distributed sensing?</a:t>
            </a:r>
          </a:p>
          <a:p>
            <a:endParaRPr lang="en-US" sz="2400" b="1" dirty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Example of Citizen Scientists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SETI@home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Weather Underground</a:t>
            </a:r>
          </a:p>
          <a:p>
            <a:endParaRPr lang="en-US" dirty="0"/>
          </a:p>
          <a:p>
            <a:r>
              <a:rPr lang="en-US" dirty="0" smtClean="0"/>
              <a:t>NASA </a:t>
            </a:r>
          </a:p>
          <a:p>
            <a:endParaRPr lang="en-US" dirty="0"/>
          </a:p>
          <a:p>
            <a:r>
              <a:rPr lang="en-US" dirty="0" err="1" smtClean="0"/>
              <a:t>CitizenScience.gov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417638"/>
            <a:ext cx="19304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358571"/>
            <a:ext cx="863600" cy="58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150" y="3195774"/>
            <a:ext cx="1612900" cy="1334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4947375"/>
            <a:ext cx="2730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5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 Template.potx</Template>
  <TotalTime>29683</TotalTime>
  <Words>691</Words>
  <Application>Microsoft Office PowerPoint</Application>
  <PresentationFormat>On-screen Show (4:3)</PresentationFormat>
  <Paragraphs>150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Arial Black</vt:lpstr>
      <vt:lpstr>Calibri</vt:lpstr>
      <vt:lpstr>Times New Roman</vt:lpstr>
      <vt:lpstr>CU Template</vt:lpstr>
      <vt:lpstr>PowerPoint Presentation</vt:lpstr>
      <vt:lpstr>PowerPoint Presentation</vt:lpstr>
      <vt:lpstr>About Me</vt:lpstr>
      <vt:lpstr>PowerPoint Presentation</vt:lpstr>
      <vt:lpstr>PowerPoint Presentation</vt:lpstr>
      <vt:lpstr>PowerPoint Presentation</vt:lpstr>
      <vt:lpstr>How did this come to be?</vt:lpstr>
      <vt:lpstr> Question</vt:lpstr>
      <vt:lpstr>Example of Citizen Scientists</vt:lpstr>
      <vt:lpstr>PowerPoint Presentation</vt:lpstr>
      <vt:lpstr>Sub Question 1</vt:lpstr>
      <vt:lpstr>Sub Question 2</vt:lpstr>
      <vt:lpstr>Sub Question 3</vt:lpstr>
      <vt:lpstr> Problem Space </vt:lpstr>
      <vt:lpstr>Mirai as an Example</vt:lpstr>
      <vt:lpstr>Mirai Names and Passwords</vt:lpstr>
      <vt:lpstr> Problem Space </vt:lpstr>
      <vt:lpstr>Problem Space</vt:lpstr>
      <vt:lpstr>Progress </vt:lpstr>
      <vt:lpstr>Sensor Network</vt:lpstr>
      <vt:lpstr>PowerPoint Presentation</vt:lpstr>
      <vt:lpstr>Sensor</vt:lpstr>
      <vt:lpstr>Sensor</vt:lpstr>
      <vt:lpstr>Visualization</vt:lpstr>
      <vt:lpstr>Protection</vt:lpstr>
      <vt:lpstr>DNS</vt:lpstr>
      <vt:lpstr>Traffic </vt:lpstr>
      <vt:lpstr>Sensor UI improvements</vt:lpstr>
      <vt:lpstr>PowerPoint Presentation</vt:lpstr>
      <vt:lpstr>Machine Learning</vt:lpstr>
      <vt:lpstr>Test Data</vt:lpstr>
      <vt:lpstr>Training Data</vt:lpstr>
      <vt:lpstr>Results</vt:lpstr>
      <vt:lpstr>Honeypot</vt:lpstr>
      <vt:lpstr>Honeypot</vt:lpstr>
      <vt:lpstr>PowerPoint Presentation</vt:lpstr>
      <vt:lpstr>PowerPoint Presentation</vt:lpstr>
      <vt:lpstr>PowerPoint Presentation</vt:lpstr>
      <vt:lpstr>Further Work</vt:lpstr>
      <vt:lpstr>Thank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waldo</dc:creator>
  <cp:lastModifiedBy>Aaron M. Detwiler</cp:lastModifiedBy>
  <cp:revision>269</cp:revision>
  <cp:lastPrinted>2016-06-13T22:54:52Z</cp:lastPrinted>
  <dcterms:created xsi:type="dcterms:W3CDTF">2014-08-21T20:35:02Z</dcterms:created>
  <dcterms:modified xsi:type="dcterms:W3CDTF">2018-01-11T17:51:09Z</dcterms:modified>
</cp:coreProperties>
</file>